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86" r:id="rId2"/>
    <p:sldId id="287" r:id="rId3"/>
    <p:sldId id="327" r:id="rId4"/>
    <p:sldId id="307" r:id="rId5"/>
    <p:sldId id="309" r:id="rId6"/>
    <p:sldId id="288" r:id="rId7"/>
    <p:sldId id="294" r:id="rId8"/>
    <p:sldId id="317" r:id="rId9"/>
    <p:sldId id="322" r:id="rId10"/>
    <p:sldId id="318" r:id="rId11"/>
    <p:sldId id="321" r:id="rId12"/>
    <p:sldId id="328" r:id="rId13"/>
    <p:sldId id="329" r:id="rId14"/>
    <p:sldId id="330" r:id="rId15"/>
    <p:sldId id="331" r:id="rId16"/>
    <p:sldId id="326" r:id="rId17"/>
    <p:sldId id="324" r:id="rId18"/>
    <p:sldId id="325" r:id="rId19"/>
    <p:sldId id="293" r:id="rId20"/>
  </p:sldIdLst>
  <p:sldSz cx="9144000" cy="6858000" type="screen4x3"/>
  <p:notesSz cx="6858000" cy="9144000"/>
  <p:embeddedFontLst>
    <p:embeddedFont>
      <p:font typeface="굴림" panose="020B0600000101010101" pitchFamily="34" charset="-127"/>
      <p:regular r:id="rId22"/>
    </p:embeddedFont>
    <p:embeddedFont>
      <p:font typeface="FreesiaUPC" panose="020B0604020202020204" pitchFamily="34" charset="-34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Helvetica" panose="020B060402020202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-윤고딕330" panose="020B0604020202020204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BE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5" autoAdjust="0"/>
    <p:restoredTop sz="83993" autoAdjust="0"/>
  </p:normalViewPr>
  <p:slideViewPr>
    <p:cSldViewPr>
      <p:cViewPr varScale="1">
        <p:scale>
          <a:sx n="98" d="100"/>
          <a:sy n="98" d="100"/>
        </p:scale>
        <p:origin x="172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7BFED-0967-4E81-9DD6-0AB30F8C4E90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6646A-02CC-45C2-84B8-75C1AD107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7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98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8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07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40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068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99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90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42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96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4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1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5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80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Closed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9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4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39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9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8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3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29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3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8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9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6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8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5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56CD9-6672-42C6-BCFB-2EDC96623591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411760" y="2008357"/>
            <a:ext cx="46895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altLang="ko-KR" sz="6000" dirty="0" smtClean="0"/>
              <a:t>erm </a:t>
            </a:r>
            <a:r>
              <a:rPr lang="en-US" altLang="ko-KR" sz="6000" b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altLang="ko-KR" sz="6000" dirty="0" smtClean="0"/>
              <a:t>roject</a:t>
            </a:r>
            <a:endParaRPr lang="en-US" altLang="ko-KR" sz="6000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63950"/>
              </p:ext>
            </p:extLst>
          </p:nvPr>
        </p:nvGraphicFramePr>
        <p:xfrm>
          <a:off x="2699792" y="4509121"/>
          <a:ext cx="5486016" cy="3011526"/>
        </p:xfrm>
        <a:graphic>
          <a:graphicData uri="http://schemas.openxmlformats.org/drawingml/2006/table">
            <a:tbl>
              <a:tblPr/>
              <a:tblGrid>
                <a:gridCol w="2455340"/>
                <a:gridCol w="3030676"/>
              </a:tblGrid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2321">
                <a:tc>
                  <a:txBody>
                    <a:bodyPr/>
                    <a:lstStyle/>
                    <a:p>
                      <a:pPr marL="19050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Class :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Physical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System Modeling and Control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528">
                <a:tc>
                  <a:txBody>
                    <a:bodyPr/>
                    <a:lstStyle/>
                    <a:p>
                      <a:pPr marL="19050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Instructor :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Prof.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Park, </a:t>
                      </a:r>
                      <a:r>
                        <a:rPr lang="en-US" sz="1200" kern="0" spc="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Kyi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Hwan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528">
                <a:tc>
                  <a:txBody>
                    <a:bodyPr/>
                    <a:lstStyle/>
                    <a:p>
                      <a:pPr marL="19050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Members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: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20151049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최윤정</a:t>
                      </a:r>
                      <a:endParaRPr lang="en-US" sz="12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20151160 Abdullah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Tahir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35696" y="3205862"/>
            <a:ext cx="615727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/>
              <a:t>DC Motor speed control with </a:t>
            </a:r>
            <a:r>
              <a:rPr lang="en-US" altLang="ko-KR" sz="2300" dirty="0" smtClean="0"/>
              <a:t>compensator</a:t>
            </a:r>
            <a:endParaRPr lang="en-US" altLang="ko-KR" sz="23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995936" y="6447251"/>
            <a:ext cx="4608512" cy="6085"/>
          </a:xfrm>
          <a:prstGeom prst="line">
            <a:avLst/>
          </a:prstGeom>
          <a:ln>
            <a:solidFill>
              <a:srgbClr val="A0A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95936" y="4869160"/>
            <a:ext cx="4608512" cy="0"/>
          </a:xfrm>
          <a:prstGeom prst="line">
            <a:avLst/>
          </a:prstGeom>
          <a:ln>
            <a:solidFill>
              <a:srgbClr val="A0A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51520" y="226083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2015.06.15(Mon)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3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6474" y="4610817"/>
            <a:ext cx="6929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Lead – Lag Compensator according to required specifications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2" y="2767773"/>
            <a:ext cx="4632966" cy="13224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403" y="2767773"/>
            <a:ext cx="1739130" cy="12961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51818" y="3222633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&amp;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74" y="5054215"/>
            <a:ext cx="5143500" cy="1590675"/>
          </a:xfrm>
          <a:prstGeom prst="rect">
            <a:avLst/>
          </a:prstGeom>
        </p:spPr>
      </p:pic>
      <p:sp>
        <p:nvSpPr>
          <p:cNvPr id="13" name="직사각형 18"/>
          <p:cNvSpPr/>
          <p:nvPr/>
        </p:nvSpPr>
        <p:spPr>
          <a:xfrm>
            <a:off x="417992" y="898859"/>
            <a:ext cx="329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Find the values of Lag Part</a:t>
            </a:r>
            <a:endParaRPr lang="ko-KR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55976" y="3045495"/>
            <a:ext cx="743226" cy="298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94630" y="3667057"/>
            <a:ext cx="1026251" cy="396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62" y="1333388"/>
            <a:ext cx="2122081" cy="13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59" y="4266808"/>
            <a:ext cx="3019797" cy="238309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1612" y="692696"/>
            <a:ext cx="530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Comparison in Time Domain [Unit Step Input]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965" y="2480691"/>
            <a:ext cx="1290531" cy="13682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9" y="1772816"/>
            <a:ext cx="3040876" cy="24637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104" y="2480691"/>
            <a:ext cx="1400912" cy="141739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60481" y="1196752"/>
            <a:ext cx="4483528" cy="5544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918" y="4221087"/>
            <a:ext cx="3085522" cy="2416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918" y="1700808"/>
            <a:ext cx="3071841" cy="2445185"/>
          </a:xfrm>
          <a:prstGeom prst="rect">
            <a:avLst/>
          </a:prstGeom>
        </p:spPr>
      </p:pic>
      <p:sp>
        <p:nvSpPr>
          <p:cNvPr id="26" name="직사각형 10"/>
          <p:cNvSpPr/>
          <p:nvPr/>
        </p:nvSpPr>
        <p:spPr>
          <a:xfrm>
            <a:off x="3714381" y="3802794"/>
            <a:ext cx="871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en-US" altLang="ko-KR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e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ss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0.04</a:t>
            </a:r>
          </a:p>
        </p:txBody>
      </p:sp>
      <p:sp>
        <p:nvSpPr>
          <p:cNvPr id="29" name="직사각형 18"/>
          <p:cNvSpPr/>
          <p:nvPr/>
        </p:nvSpPr>
        <p:spPr>
          <a:xfrm>
            <a:off x="175567" y="1301468"/>
            <a:ext cx="270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Uncompensated System</a:t>
            </a:r>
            <a:endParaRPr lang="ko-KR" altLang="en-US" dirty="0"/>
          </a:p>
        </p:txBody>
      </p:sp>
      <p:sp>
        <p:nvSpPr>
          <p:cNvPr id="30" name="직사각형 23"/>
          <p:cNvSpPr/>
          <p:nvPr/>
        </p:nvSpPr>
        <p:spPr>
          <a:xfrm>
            <a:off x="4644009" y="1196752"/>
            <a:ext cx="4369443" cy="5544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18"/>
          <p:cNvSpPr/>
          <p:nvPr/>
        </p:nvSpPr>
        <p:spPr>
          <a:xfrm>
            <a:off x="4659095" y="1301468"/>
            <a:ext cx="244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ompensated System</a:t>
            </a:r>
            <a:endParaRPr lang="ko-KR" altLang="en-US" dirty="0"/>
          </a:p>
        </p:txBody>
      </p:sp>
      <p:sp>
        <p:nvSpPr>
          <p:cNvPr id="32" name="직사각형 10"/>
          <p:cNvSpPr/>
          <p:nvPr/>
        </p:nvSpPr>
        <p:spPr>
          <a:xfrm>
            <a:off x="8100392" y="3713418"/>
            <a:ext cx="949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en-US" altLang="ko-KR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e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ss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0.038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899592" y="6237312"/>
            <a:ext cx="2736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0"/>
          <p:cNvSpPr/>
          <p:nvPr/>
        </p:nvSpPr>
        <p:spPr>
          <a:xfrm>
            <a:off x="3585294" y="5948771"/>
            <a:ext cx="87108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  <a:cs typeface="FreesiaUPC" panose="020B0604020202020204" pitchFamily="34" charset="-34"/>
              </a:rPr>
              <a:t>Poles Not at Desired Location</a:t>
            </a:r>
          </a:p>
        </p:txBody>
      </p:sp>
      <p:sp>
        <p:nvSpPr>
          <p:cNvPr id="28" name="직사각형 10"/>
          <p:cNvSpPr/>
          <p:nvPr/>
        </p:nvSpPr>
        <p:spPr>
          <a:xfrm>
            <a:off x="8065065" y="5805264"/>
            <a:ext cx="8710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00B050"/>
                </a:solidFill>
                <a:cs typeface="FreesiaUPC" panose="020B0604020202020204" pitchFamily="34" charset="-34"/>
              </a:rPr>
              <a:t>Dominant Poles at Desired Location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542679" y="6309320"/>
            <a:ext cx="2557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1612" y="692696"/>
            <a:ext cx="528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Comparison in Frequency Domain [Bode Plot]</a:t>
            </a:r>
            <a:endParaRPr lang="ko-KR" altLang="en-US" dirty="0"/>
          </a:p>
        </p:txBody>
      </p:sp>
      <p:sp>
        <p:nvSpPr>
          <p:cNvPr id="29" name="직사각형 18"/>
          <p:cNvSpPr/>
          <p:nvPr/>
        </p:nvSpPr>
        <p:spPr>
          <a:xfrm>
            <a:off x="1081367" y="5317757"/>
            <a:ext cx="24523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Uncompensated System</a:t>
            </a:r>
          </a:p>
          <a:p>
            <a:r>
              <a:rPr lang="en-US" altLang="ko-KR" sz="1200" dirty="0" smtClean="0"/>
              <a:t>Gain Margin = </a:t>
            </a:r>
            <a:r>
              <a:rPr lang="en-US" altLang="ko-KR" sz="1200" dirty="0" err="1" smtClean="0"/>
              <a:t>Inf</a:t>
            </a:r>
            <a:r>
              <a:rPr lang="en-US" altLang="ko-KR" sz="1200" dirty="0" smtClean="0"/>
              <a:t> (at </a:t>
            </a:r>
            <a:r>
              <a:rPr lang="en-US" altLang="ko-KR" sz="1200" dirty="0" err="1" smtClean="0"/>
              <a:t>Inf</a:t>
            </a:r>
            <a:r>
              <a:rPr lang="en-US" altLang="ko-KR" sz="1200" dirty="0" smtClean="0"/>
              <a:t> Hz)</a:t>
            </a:r>
          </a:p>
          <a:p>
            <a:r>
              <a:rPr lang="en-US" altLang="ko-KR" sz="1200" dirty="0" smtClean="0"/>
              <a:t>Phase Margin = </a:t>
            </a:r>
            <a:r>
              <a:rPr lang="en-US" altLang="ko-KR" sz="1200" dirty="0" smtClean="0">
                <a:solidFill>
                  <a:srgbClr val="FF0000"/>
                </a:solidFill>
              </a:rPr>
              <a:t>82.7 (at 63.1Hz)</a:t>
            </a:r>
          </a:p>
          <a:p>
            <a:r>
              <a:rPr lang="en-US" altLang="ko-KR" sz="1200" dirty="0" smtClean="0"/>
              <a:t>Band Width = </a:t>
            </a:r>
            <a:r>
              <a:rPr lang="en-US" altLang="ko-KR" sz="1200" dirty="0" smtClean="0">
                <a:solidFill>
                  <a:srgbClr val="FF0000"/>
                </a:solidFill>
              </a:rPr>
              <a:t>77 Hz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직사각형 18"/>
          <p:cNvSpPr/>
          <p:nvPr/>
        </p:nvSpPr>
        <p:spPr>
          <a:xfrm>
            <a:off x="5436096" y="5315224"/>
            <a:ext cx="21974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C</a:t>
            </a:r>
            <a:r>
              <a:rPr lang="en-US" altLang="ko-KR" sz="1200" dirty="0" smtClean="0">
                <a:solidFill>
                  <a:srgbClr val="00B050"/>
                </a:solidFill>
              </a:rPr>
              <a:t>ompensated System</a:t>
            </a:r>
          </a:p>
          <a:p>
            <a:r>
              <a:rPr lang="en-US" altLang="ko-KR" sz="1200" dirty="0" smtClean="0"/>
              <a:t>Gain Margin = </a:t>
            </a:r>
            <a:r>
              <a:rPr lang="en-US" altLang="ko-KR" sz="1200" dirty="0" err="1" smtClean="0"/>
              <a:t>Inf</a:t>
            </a:r>
            <a:r>
              <a:rPr lang="en-US" altLang="ko-KR" sz="1200" dirty="0" smtClean="0"/>
              <a:t> (at </a:t>
            </a:r>
            <a:r>
              <a:rPr lang="en-US" altLang="ko-KR" sz="1200" dirty="0" err="1" smtClean="0"/>
              <a:t>Inf</a:t>
            </a:r>
            <a:r>
              <a:rPr lang="en-US" altLang="ko-KR" sz="1200" dirty="0" smtClean="0"/>
              <a:t> Hz)</a:t>
            </a:r>
          </a:p>
          <a:p>
            <a:r>
              <a:rPr lang="en-US" altLang="ko-KR" sz="1200" dirty="0" smtClean="0"/>
              <a:t>Phase Margin = </a:t>
            </a:r>
            <a:r>
              <a:rPr lang="en-US" altLang="ko-KR" sz="1200" dirty="0" err="1" smtClean="0">
                <a:solidFill>
                  <a:srgbClr val="00B050"/>
                </a:solidFill>
              </a:rPr>
              <a:t>Inf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r>
              <a:rPr lang="en-US" altLang="ko-KR" sz="1200" dirty="0" smtClean="0"/>
              <a:t>Band Width = </a:t>
            </a:r>
            <a:r>
              <a:rPr lang="en-US" altLang="ko-KR" sz="1200" dirty="0" smtClean="0">
                <a:solidFill>
                  <a:srgbClr val="00B050"/>
                </a:solidFill>
              </a:rPr>
              <a:t>107 Hz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67" y="1505543"/>
            <a:ext cx="6336704" cy="3363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3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3379" y="3162260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Simulink Model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1557" y="239280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4. Simulink Model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1318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1318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88874" y="3236869"/>
            <a:ext cx="1883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rgbClr val="FFCC00"/>
                </a:solidFill>
              </a:rPr>
              <a:t>Yellow:	Input</a:t>
            </a:r>
            <a:endParaRPr lang="en-US" altLang="ko-KR" dirty="0">
              <a:solidFill>
                <a:srgbClr val="FFCC00"/>
              </a:solidFill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DE00BE"/>
                </a:solidFill>
              </a:rPr>
              <a:t>Pink:	Output</a:t>
            </a:r>
            <a:endParaRPr lang="en-US" altLang="ko-KR" dirty="0">
              <a:solidFill>
                <a:srgbClr val="DE00B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50" y="1141539"/>
            <a:ext cx="4410075" cy="1847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75856" y="228600"/>
            <a:ext cx="3037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 smtClean="0"/>
              <a:t>Motor – Open loop system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83875" y="937601"/>
            <a:ext cx="210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ko-KR" dirty="0" smtClean="0"/>
              <a:t>Simulink Model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869" y="3236869"/>
            <a:ext cx="4964054" cy="31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1318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1318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52" y="1124744"/>
            <a:ext cx="7530098" cy="23845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767" y="3691032"/>
            <a:ext cx="4564630" cy="288843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31259" y="906824"/>
            <a:ext cx="135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ko-KR" dirty="0"/>
              <a:t>Simulink</a:t>
            </a:r>
          </a:p>
        </p:txBody>
      </p:sp>
      <p:sp>
        <p:nvSpPr>
          <p:cNvPr id="14" name="직사각형 6"/>
          <p:cNvSpPr/>
          <p:nvPr/>
        </p:nvSpPr>
        <p:spPr>
          <a:xfrm>
            <a:off x="7051636" y="3656355"/>
            <a:ext cx="1883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rgbClr val="FFCC00"/>
                </a:solidFill>
              </a:rPr>
              <a:t>Yellow:	Input</a:t>
            </a:r>
            <a:endParaRPr lang="en-US" altLang="ko-KR" dirty="0">
              <a:solidFill>
                <a:srgbClr val="FFCC00"/>
              </a:solidFill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DE00BE"/>
                </a:solidFill>
              </a:rPr>
              <a:t>Pink:	Output</a:t>
            </a:r>
            <a:endParaRPr lang="en-US" altLang="ko-KR" dirty="0">
              <a:solidFill>
                <a:srgbClr val="DE00BE"/>
              </a:solidFill>
            </a:endParaRPr>
          </a:p>
        </p:txBody>
      </p:sp>
      <p:sp>
        <p:nvSpPr>
          <p:cNvPr id="17" name="직사각형 12"/>
          <p:cNvSpPr/>
          <p:nvPr/>
        </p:nvSpPr>
        <p:spPr>
          <a:xfrm>
            <a:off x="351557" y="239280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4. Simulink Model </a:t>
            </a:r>
          </a:p>
        </p:txBody>
      </p:sp>
    </p:spTree>
    <p:extLst>
      <p:ext uri="{BB962C8B-B14F-4D97-AF65-F5344CB8AC3E}">
        <p14:creationId xmlns:p14="http://schemas.microsoft.com/office/powerpoint/2010/main" val="145599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2-2. Lead-Lag Compensator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19872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0" name="직사각형 1029"/>
          <p:cNvSpPr/>
          <p:nvPr/>
        </p:nvSpPr>
        <p:spPr>
          <a:xfrm>
            <a:off x="3632223" y="195474"/>
            <a:ext cx="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Circuit</a:t>
            </a:r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1" y="1272899"/>
            <a:ext cx="3914625" cy="2320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296" y="4050158"/>
            <a:ext cx="3334593" cy="252397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56987" y="4000801"/>
            <a:ext cx="399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Calculate the value of parameters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44087" y="4342366"/>
            <a:ext cx="20519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C1 = C2 =0.1uF</a:t>
            </a:r>
          </a:p>
          <a:p>
            <a:r>
              <a:rPr lang="en-US" altLang="ko-KR" dirty="0" smtClean="0"/>
              <a:t>R1 </a:t>
            </a:r>
            <a:r>
              <a:rPr lang="en-US" altLang="ko-KR" dirty="0"/>
              <a:t>= 10101</a:t>
            </a:r>
          </a:p>
          <a:p>
            <a:r>
              <a:rPr lang="en-US" altLang="ko-KR" dirty="0"/>
              <a:t>R2 = 113999</a:t>
            </a:r>
          </a:p>
          <a:p>
            <a:r>
              <a:rPr lang="en-US" altLang="ko-KR" dirty="0"/>
              <a:t>R3 = 21950</a:t>
            </a:r>
          </a:p>
          <a:p>
            <a:r>
              <a:rPr lang="en-US" altLang="ko-KR" dirty="0"/>
              <a:t>R4 = 14026</a:t>
            </a:r>
          </a:p>
          <a:p>
            <a:r>
              <a:rPr lang="en-US" altLang="ko-KR" dirty="0"/>
              <a:t>R5 = 1000</a:t>
            </a:r>
          </a:p>
          <a:p>
            <a:r>
              <a:rPr lang="en-US" altLang="ko-KR" dirty="0"/>
              <a:t>R6 = </a:t>
            </a:r>
            <a:r>
              <a:rPr lang="en-US" altLang="ko-KR" dirty="0" smtClean="0"/>
              <a:t>1806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423" y="1899950"/>
            <a:ext cx="1114425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423" y="2249445"/>
            <a:ext cx="685800" cy="400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423" y="2694190"/>
            <a:ext cx="638175" cy="26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423" y="3005585"/>
            <a:ext cx="1238250" cy="238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423" y="3288407"/>
            <a:ext cx="1447800" cy="428625"/>
          </a:xfrm>
          <a:prstGeom prst="rect">
            <a:avLst/>
          </a:prstGeom>
        </p:spPr>
      </p:pic>
      <p:pic>
        <p:nvPicPr>
          <p:cNvPr id="27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28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052736"/>
            <a:ext cx="3034686" cy="8592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6987" y="764704"/>
            <a:ext cx="8635493" cy="316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0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419872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0" name="직사각형 1029"/>
          <p:cNvSpPr/>
          <p:nvPr/>
        </p:nvSpPr>
        <p:spPr>
          <a:xfrm>
            <a:off x="3632223" y="195474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Experiment</a:t>
            </a:r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9163" y="878779"/>
            <a:ext cx="4662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Bode plot of Lead-Lag Compensator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81482"/>
            <a:ext cx="7043364" cy="3622122"/>
          </a:xfrm>
          <a:prstGeom prst="rect">
            <a:avLst/>
          </a:prstGeom>
        </p:spPr>
      </p:pic>
      <p:sp>
        <p:nvSpPr>
          <p:cNvPr id="17" name="직사각형 6"/>
          <p:cNvSpPr/>
          <p:nvPr/>
        </p:nvSpPr>
        <p:spPr>
          <a:xfrm>
            <a:off x="351557" y="23928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2-2. Lead-Lag Compensator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2-2. Lead-Lag compensator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19872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0" name="직사각형 1029"/>
          <p:cNvSpPr/>
          <p:nvPr/>
        </p:nvSpPr>
        <p:spPr>
          <a:xfrm>
            <a:off x="3632223" y="195474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Experiment</a:t>
            </a:r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9163" y="878779"/>
            <a:ext cx="4662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Result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023818"/>
            <a:ext cx="2795334" cy="19826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447" y="2024210"/>
            <a:ext cx="2772247" cy="2027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63" y="2040586"/>
            <a:ext cx="2776033" cy="20711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60138" y="4208428"/>
            <a:ext cx="1787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Input : 1.64 V</a:t>
            </a:r>
          </a:p>
          <a:p>
            <a:r>
              <a:rPr lang="en-US" altLang="ko-KR" dirty="0"/>
              <a:t>Output : 6.8 </a:t>
            </a:r>
            <a:r>
              <a:rPr lang="en-US" altLang="ko-KR" dirty="0" smtClean="0"/>
              <a:t>V</a:t>
            </a:r>
          </a:p>
          <a:p>
            <a:r>
              <a:rPr lang="en-US" altLang="ko-KR" dirty="0"/>
              <a:t>Freq. : </a:t>
            </a:r>
            <a:r>
              <a:rPr lang="en-US" altLang="ko-KR" dirty="0" smtClean="0"/>
              <a:t>6KHz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757738" y="4207170"/>
            <a:ext cx="1787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Input </a:t>
            </a:r>
            <a:r>
              <a:rPr lang="en-US" altLang="ko-KR" dirty="0" smtClean="0"/>
              <a:t>: 4.6 </a:t>
            </a:r>
            <a:r>
              <a:rPr lang="en-US" altLang="ko-KR" dirty="0"/>
              <a:t>V</a:t>
            </a:r>
          </a:p>
          <a:p>
            <a:r>
              <a:rPr lang="en-US" altLang="ko-KR" dirty="0"/>
              <a:t>Output </a:t>
            </a:r>
            <a:r>
              <a:rPr lang="en-US" altLang="ko-KR" dirty="0" smtClean="0"/>
              <a:t>: 10.8 V</a:t>
            </a:r>
          </a:p>
          <a:p>
            <a:r>
              <a:rPr lang="en-US" altLang="ko-KR" dirty="0"/>
              <a:t>Freq. : </a:t>
            </a:r>
            <a:r>
              <a:rPr lang="en-US" altLang="ko-KR" dirty="0" smtClean="0"/>
              <a:t>100Hz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67239" y="4257892"/>
            <a:ext cx="1787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Input : </a:t>
            </a:r>
            <a:r>
              <a:rPr lang="en-US" altLang="ko-KR" dirty="0" smtClean="0"/>
              <a:t>4.6 </a:t>
            </a:r>
            <a:r>
              <a:rPr lang="en-US" altLang="ko-KR" dirty="0"/>
              <a:t>V</a:t>
            </a:r>
          </a:p>
          <a:p>
            <a:r>
              <a:rPr lang="en-US" altLang="ko-KR" dirty="0"/>
              <a:t>Output : </a:t>
            </a:r>
            <a:r>
              <a:rPr lang="en-US" altLang="ko-KR" dirty="0" smtClean="0"/>
              <a:t>6.3 V</a:t>
            </a:r>
          </a:p>
          <a:p>
            <a:r>
              <a:rPr lang="en-US" altLang="ko-KR" dirty="0" smtClean="0"/>
              <a:t>Freq. : 1Hz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3379" y="3162260"/>
            <a:ext cx="1397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Thank You</a:t>
            </a:r>
            <a:endParaRPr lang="ko-KR" altLang="en-US" sz="2000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911141" y="332656"/>
            <a:ext cx="7393726" cy="0"/>
          </a:xfrm>
          <a:prstGeom prst="line">
            <a:avLst/>
          </a:prstGeom>
          <a:ln w="19050">
            <a:solidFill>
              <a:srgbClr val="E70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11141" y="6564215"/>
            <a:ext cx="7393726" cy="0"/>
          </a:xfrm>
          <a:prstGeom prst="line">
            <a:avLst/>
          </a:prstGeom>
          <a:ln w="3175">
            <a:solidFill>
              <a:srgbClr val="E70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36007" y="2718849"/>
            <a:ext cx="2477133" cy="512960"/>
            <a:chOff x="3923928" y="2987854"/>
            <a:chExt cx="2477133" cy="512960"/>
          </a:xfrm>
        </p:grpSpPr>
        <p:sp>
          <p:nvSpPr>
            <p:cNvPr id="29" name="TextBox 28"/>
            <p:cNvSpPr txBox="1"/>
            <p:nvPr/>
          </p:nvSpPr>
          <p:spPr>
            <a:xfrm>
              <a:off x="3923928" y="2987854"/>
              <a:ext cx="260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-윤고딕330" pitchFamily="18" charset="-127"/>
                  <a:cs typeface="Segoe UI" pitchFamily="34" charset="0"/>
                </a:rPr>
                <a:t>2</a:t>
              </a:r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44454" y="3162260"/>
              <a:ext cx="23566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1600" dirty="0" smtClean="0">
                  <a:solidFill>
                    <a:srgbClr val="C00000"/>
                  </a:solidFill>
                </a:rPr>
                <a:t>Lead-Lag </a:t>
              </a:r>
              <a:r>
                <a:rPr lang="en-US" altLang="ko-KR" sz="1600" dirty="0">
                  <a:solidFill>
                    <a:srgbClr val="C00000"/>
                  </a:solidFill>
                </a:rPr>
                <a:t>Compensator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11141" y="3681161"/>
            <a:ext cx="2395829" cy="512960"/>
            <a:chOff x="3923928" y="2987854"/>
            <a:chExt cx="2395829" cy="512960"/>
          </a:xfrm>
        </p:grpSpPr>
        <p:sp>
          <p:nvSpPr>
            <p:cNvPr id="38" name="TextBox 37"/>
            <p:cNvSpPr txBox="1"/>
            <p:nvPr/>
          </p:nvSpPr>
          <p:spPr>
            <a:xfrm>
              <a:off x="3923928" y="2987854"/>
              <a:ext cx="260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-윤고딕330" pitchFamily="18" charset="-127"/>
                  <a:cs typeface="Segoe UI" pitchFamily="34" charset="0"/>
                </a:rPr>
                <a:t>3</a:t>
              </a:r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44454" y="3162260"/>
              <a:ext cx="22753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1600" dirty="0" smtClean="0">
                  <a:solidFill>
                    <a:srgbClr val="C00000"/>
                  </a:solidFill>
                </a:rPr>
                <a:t> </a:t>
              </a:r>
              <a:r>
                <a:rPr lang="en-US" altLang="ko-KR" sz="1600" dirty="0">
                  <a:solidFill>
                    <a:srgbClr val="C00000"/>
                  </a:solidFill>
                </a:rPr>
                <a:t>Differential Amplifier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36007" y="4641352"/>
            <a:ext cx="1077839" cy="512960"/>
            <a:chOff x="3923928" y="2987854"/>
            <a:chExt cx="1077839" cy="512960"/>
          </a:xfrm>
        </p:grpSpPr>
        <p:sp>
          <p:nvSpPr>
            <p:cNvPr id="48" name="TextBox 47"/>
            <p:cNvSpPr txBox="1"/>
            <p:nvPr/>
          </p:nvSpPr>
          <p:spPr>
            <a:xfrm>
              <a:off x="3923928" y="2987854"/>
              <a:ext cx="260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-윤고딕330" pitchFamily="18" charset="-127"/>
                  <a:cs typeface="Segoe UI" pitchFamily="34" charset="0"/>
                </a:rPr>
                <a:t>4</a:t>
              </a:r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44454" y="3162260"/>
              <a:ext cx="957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Simulink</a:t>
              </a:r>
              <a:endParaRPr lang="ko-KR" altLang="en-US" sz="16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0458" y="495773"/>
            <a:ext cx="272504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900" dirty="0">
                <a:solidFill>
                  <a:srgbClr val="C00000"/>
                </a:solidFill>
              </a:rPr>
              <a:t>Contents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936007" y="1758658"/>
            <a:ext cx="1638762" cy="512960"/>
            <a:chOff x="3923928" y="2987854"/>
            <a:chExt cx="1638762" cy="512960"/>
          </a:xfrm>
        </p:grpSpPr>
        <p:sp>
          <p:nvSpPr>
            <p:cNvPr id="37" name="TextBox 36"/>
            <p:cNvSpPr txBox="1"/>
            <p:nvPr/>
          </p:nvSpPr>
          <p:spPr>
            <a:xfrm>
              <a:off x="3923928" y="2987854"/>
              <a:ext cx="260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-윤고딕330" pitchFamily="18" charset="-127"/>
                  <a:cs typeface="Segoe UI" pitchFamily="34" charset="0"/>
                </a:rPr>
                <a:t>1</a:t>
              </a:r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44454" y="3162260"/>
              <a:ext cx="1518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/>
              <a:r>
                <a:rPr lang="en-US" altLang="ko-KR" sz="16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Motor Analysis</a:t>
              </a:r>
              <a:endParaRPr lang="en-US" altLang="ko-KR" sz="16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5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Overview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41176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1176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0" name="직사각형 1029"/>
          <p:cNvSpPr/>
          <p:nvPr/>
        </p:nvSpPr>
        <p:spPr>
          <a:xfrm>
            <a:off x="2624111" y="195474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Block diagram</a:t>
            </a:r>
            <a:endParaRPr lang="ko-KR" altLang="en-US" dirty="0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927028" y="3467353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469664" y="3129064"/>
            <a:ext cx="860996" cy="585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Power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Amp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871244" y="3164685"/>
            <a:ext cx="860996" cy="572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Plant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499992" y="4077072"/>
            <a:ext cx="1077020" cy="572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Tachometer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357515" y="3449050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984707" y="3176592"/>
            <a:ext cx="942827" cy="585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Controller</a:t>
            </a:r>
          </a:p>
        </p:txBody>
      </p:sp>
      <p:sp>
        <p:nvSpPr>
          <p:cNvPr id="8" name="타원 7"/>
          <p:cNvSpPr/>
          <p:nvPr/>
        </p:nvSpPr>
        <p:spPr>
          <a:xfrm>
            <a:off x="1729143" y="3198389"/>
            <a:ext cx="504056" cy="53792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8" idx="6"/>
            <a:endCxn id="43" idx="1"/>
          </p:cNvCxnSpPr>
          <p:nvPr/>
        </p:nvCxnSpPr>
        <p:spPr>
          <a:xfrm>
            <a:off x="2233199" y="3467353"/>
            <a:ext cx="751508" cy="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8" idx="2"/>
          </p:cNvCxnSpPr>
          <p:nvPr/>
        </p:nvCxnSpPr>
        <p:spPr>
          <a:xfrm>
            <a:off x="794589" y="3467353"/>
            <a:ext cx="93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3366" y="3112048"/>
            <a:ext cx="574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 ref</a:t>
            </a:r>
            <a:endParaRPr lang="ko-KR" altLang="en-US" sz="1400" dirty="0"/>
          </a:p>
        </p:txBody>
      </p:sp>
      <p:cxnSp>
        <p:nvCxnSpPr>
          <p:cNvPr id="19" name="직선 화살표 연결선 18"/>
          <p:cNvCxnSpPr>
            <a:stCxn id="40" idx="3"/>
          </p:cNvCxnSpPr>
          <p:nvPr/>
        </p:nvCxnSpPr>
        <p:spPr>
          <a:xfrm flipV="1">
            <a:off x="6732240" y="3451016"/>
            <a:ext cx="10715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477246" y="3044500"/>
            <a:ext cx="815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Velocity</a:t>
            </a:r>
            <a:endParaRPr lang="ko-KR" altLang="en-US" sz="1400" dirty="0"/>
          </a:p>
        </p:txBody>
      </p:sp>
      <p:cxnSp>
        <p:nvCxnSpPr>
          <p:cNvPr id="24" name="꺾인 연결선 23"/>
          <p:cNvCxnSpPr>
            <a:endCxn id="41" idx="3"/>
          </p:cNvCxnSpPr>
          <p:nvPr/>
        </p:nvCxnSpPr>
        <p:spPr>
          <a:xfrm rot="10800000" flipV="1">
            <a:off x="5577012" y="3449048"/>
            <a:ext cx="1515276" cy="914355"/>
          </a:xfrm>
          <a:prstGeom prst="bentConnector3">
            <a:avLst>
              <a:gd name="adj1" fmla="val 8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1" idx="1"/>
            <a:endCxn id="8" idx="4"/>
          </p:cNvCxnSpPr>
          <p:nvPr/>
        </p:nvCxnSpPr>
        <p:spPr>
          <a:xfrm rot="10800000">
            <a:off x="1981172" y="3736318"/>
            <a:ext cx="2518821" cy="627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382573" y="3074257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633059" y="3721559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5554" y="1384515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Block diagram of Whole system </a:t>
            </a:r>
            <a:endParaRPr lang="ko-KR" alt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975227" y="3780653"/>
            <a:ext cx="799399" cy="17282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019138" y="3736317"/>
            <a:ext cx="864096" cy="17809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42"/>
          <p:cNvSpPr/>
          <p:nvPr/>
        </p:nvSpPr>
        <p:spPr>
          <a:xfrm>
            <a:off x="385151" y="5506734"/>
            <a:ext cx="1520318" cy="585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Differential Amplifier with Gain=1</a:t>
            </a:r>
          </a:p>
        </p:txBody>
      </p:sp>
      <p:sp>
        <p:nvSpPr>
          <p:cNvPr id="44" name="직사각형 42"/>
          <p:cNvSpPr/>
          <p:nvPr/>
        </p:nvSpPr>
        <p:spPr>
          <a:xfrm>
            <a:off x="2132602" y="5506734"/>
            <a:ext cx="1520318" cy="585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Lead-Lag Compensator</a:t>
            </a:r>
          </a:p>
        </p:txBody>
      </p:sp>
      <p:sp>
        <p:nvSpPr>
          <p:cNvPr id="45" name="직사각형 42"/>
          <p:cNvSpPr/>
          <p:nvPr/>
        </p:nvSpPr>
        <p:spPr>
          <a:xfrm>
            <a:off x="6829625" y="5506734"/>
            <a:ext cx="1520318" cy="585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Armature Controlled Brushed DC Motor</a:t>
            </a:r>
          </a:p>
        </p:txBody>
      </p:sp>
      <p:sp>
        <p:nvSpPr>
          <p:cNvPr id="47" name="직사각형 42"/>
          <p:cNvSpPr/>
          <p:nvPr/>
        </p:nvSpPr>
        <p:spPr>
          <a:xfrm>
            <a:off x="4139952" y="5506734"/>
            <a:ext cx="2374586" cy="93116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LM675 Operational Amplifier can provide 3A current and ±30V so we will use this for supplying power to Plant 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6668616" y="3721559"/>
            <a:ext cx="864096" cy="17809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1125682" y="3721559"/>
            <a:ext cx="799399" cy="17282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3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36919" y="2924944"/>
            <a:ext cx="5618954" cy="1005403"/>
            <a:chOff x="3923928" y="2987854"/>
            <a:chExt cx="5618954" cy="1005403"/>
          </a:xfrm>
        </p:grpSpPr>
        <p:sp>
          <p:nvSpPr>
            <p:cNvPr id="21" name="TextBox 20"/>
            <p:cNvSpPr txBox="1"/>
            <p:nvPr/>
          </p:nvSpPr>
          <p:spPr>
            <a:xfrm>
              <a:off x="3923928" y="2987854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-윤고딕330" pitchFamily="18" charset="-127"/>
                  <a:cs typeface="Segoe UI" pitchFamily="34" charset="0"/>
                </a:rPr>
                <a:t>1</a:t>
              </a:r>
              <a:endParaRPr lang="ko-KR" altLang="en-US" sz="14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44454" y="3162260"/>
              <a:ext cx="54984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/>
              <a:r>
                <a:rPr lang="en-US" altLang="ko-KR" sz="24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Motor Analysis</a:t>
              </a:r>
            </a:p>
            <a:p>
              <a:pPr lvl="0" fontAlgn="base"/>
              <a:r>
                <a:rPr lang="en-US" altLang="ko-KR" sz="24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(Time Domain and Frequency Domain)</a:t>
              </a:r>
              <a:endParaRPr lang="en-US" altLang="ko-KR" sz="24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5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1. Motor Analysis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677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677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01" y="730329"/>
            <a:ext cx="2243269" cy="916265"/>
          </a:xfrm>
          <a:prstGeom prst="rect">
            <a:avLst/>
          </a:prstGeom>
        </p:spPr>
      </p:pic>
      <p:pic>
        <p:nvPicPr>
          <p:cNvPr id="20" name="_x176060552" descr="DRW000011945c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88" y="90347"/>
            <a:ext cx="2617417" cy="45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97" y="1989077"/>
            <a:ext cx="2243117" cy="8621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197" y="3806083"/>
            <a:ext cx="3229721" cy="26167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830" y="4365104"/>
            <a:ext cx="1619250" cy="16383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83" y="1951347"/>
            <a:ext cx="2229504" cy="86303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04" y="3801135"/>
            <a:ext cx="3186174" cy="258441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493504" y="3333758"/>
            <a:ext cx="8003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l-GR" altLang="ko-KR" dirty="0" smtClean="0">
                <a:latin typeface="+mn-ea"/>
              </a:rPr>
              <a:t>ω</a:t>
            </a:r>
            <a:r>
              <a:rPr lang="en-US" altLang="ko-KR" dirty="0" smtClean="0">
                <a:latin typeface="+mn-ea"/>
              </a:rPr>
              <a:t>/v Closed </a:t>
            </a:r>
            <a:r>
              <a:rPr lang="en-US" altLang="ko-KR" dirty="0">
                <a:latin typeface="+mn-ea"/>
              </a:rPr>
              <a:t>Loop Transfer </a:t>
            </a:r>
            <a:r>
              <a:rPr lang="en-US" altLang="ko-KR" dirty="0" smtClean="0">
                <a:latin typeface="+mn-ea"/>
              </a:rPr>
              <a:t>Function with </a:t>
            </a:r>
            <a:r>
              <a:rPr lang="en-US" altLang="ko-KR" dirty="0">
                <a:latin typeface="+mn-ea"/>
              </a:rPr>
              <a:t>Unity Feedback </a:t>
            </a:r>
          </a:p>
        </p:txBody>
      </p:sp>
    </p:spTree>
    <p:extLst>
      <p:ext uri="{BB962C8B-B14F-4D97-AF65-F5344CB8AC3E}">
        <p14:creationId xmlns:p14="http://schemas.microsoft.com/office/powerpoint/2010/main" val="407903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38621" y="2924944"/>
            <a:ext cx="3561533" cy="636071"/>
            <a:chOff x="3923928" y="2987854"/>
            <a:chExt cx="3561533" cy="636071"/>
          </a:xfrm>
        </p:grpSpPr>
        <p:sp>
          <p:nvSpPr>
            <p:cNvPr id="21" name="TextBox 20"/>
            <p:cNvSpPr txBox="1"/>
            <p:nvPr/>
          </p:nvSpPr>
          <p:spPr>
            <a:xfrm>
              <a:off x="3923928" y="2987854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ko-KR" altLang="en-US" sz="14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44454" y="3162260"/>
              <a:ext cx="3441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2400" dirty="0">
                  <a:solidFill>
                    <a:srgbClr val="C00000"/>
                  </a:solidFill>
                </a:rPr>
                <a:t>Lead-Lag Compensator</a:t>
              </a: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51557" y="4126047"/>
            <a:ext cx="42484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altLang="ko-KR" sz="2200" dirty="0" smtClean="0"/>
              <a:t>Current Motor spec.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89" y="4687708"/>
            <a:ext cx="2777894" cy="1576383"/>
          </a:xfrm>
          <a:prstGeom prst="rect">
            <a:avLst/>
          </a:prstGeom>
        </p:spPr>
      </p:pic>
      <p:pic>
        <p:nvPicPr>
          <p:cNvPr id="16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19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899" y="4374616"/>
            <a:ext cx="1619250" cy="1638300"/>
          </a:xfrm>
          <a:prstGeom prst="rect">
            <a:avLst/>
          </a:prstGeom>
        </p:spPr>
      </p:pic>
      <p:sp>
        <p:nvSpPr>
          <p:cNvPr id="20" name="직사각형 10"/>
          <p:cNvSpPr/>
          <p:nvPr/>
        </p:nvSpPr>
        <p:spPr>
          <a:xfrm>
            <a:off x="3875291" y="5920938"/>
            <a:ext cx="19928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GainMargin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Inf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(at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Inf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Hz)</a:t>
            </a:r>
          </a:p>
          <a:p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PhaseMargin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82.7* (at 63.1 Hz)</a:t>
            </a:r>
          </a:p>
          <a:p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 Bandwidth: 497.7647</a:t>
            </a:r>
            <a:endParaRPr lang="ko-KR" altLang="en-US" sz="1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973671"/>
            <a:ext cx="5317131" cy="27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77086" y="3645024"/>
            <a:ext cx="5685290" cy="1938167"/>
          </a:xfrm>
          <a:prstGeom prst="rect">
            <a:avLst/>
          </a:prstGeom>
        </p:spPr>
      </p:pic>
      <p:sp>
        <p:nvSpPr>
          <p:cNvPr id="12" name="직사각형 10"/>
          <p:cNvSpPr/>
          <p:nvPr/>
        </p:nvSpPr>
        <p:spPr>
          <a:xfrm>
            <a:off x="538599" y="3104929"/>
            <a:ext cx="275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Compensator </a:t>
            </a:r>
            <a:r>
              <a:rPr lang="en-US" altLang="ko-KR" dirty="0" smtClean="0"/>
              <a:t>Design </a:t>
            </a:r>
            <a:endParaRPr lang="ko-KR" altLang="en-US" dirty="0"/>
          </a:p>
        </p:txBody>
      </p:sp>
      <p:sp>
        <p:nvSpPr>
          <p:cNvPr id="20" name="직사각형 18"/>
          <p:cNvSpPr/>
          <p:nvPr/>
        </p:nvSpPr>
        <p:spPr>
          <a:xfrm>
            <a:off x="2267589" y="5651956"/>
            <a:ext cx="244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Current Pole Location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18"/>
          <p:cNvSpPr/>
          <p:nvPr/>
        </p:nvSpPr>
        <p:spPr>
          <a:xfrm>
            <a:off x="1753915" y="5949280"/>
            <a:ext cx="245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Desired Pole Location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25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sp>
        <p:nvSpPr>
          <p:cNvPr id="14" name="직사각형 25"/>
          <p:cNvSpPr/>
          <p:nvPr/>
        </p:nvSpPr>
        <p:spPr>
          <a:xfrm>
            <a:off x="453655" y="801111"/>
            <a:ext cx="23471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altLang="ko-KR" sz="2200" dirty="0" smtClean="0"/>
              <a:t>Desired Spec.</a:t>
            </a:r>
            <a:endParaRPr lang="en-US" altLang="ko-KR" sz="2200" dirty="0"/>
          </a:p>
        </p:txBody>
      </p:sp>
      <p:pic>
        <p:nvPicPr>
          <p:cNvPr id="16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90" y="1506437"/>
            <a:ext cx="2274405" cy="13339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194" y="1144661"/>
            <a:ext cx="1743075" cy="14192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411760" y="5373217"/>
            <a:ext cx="0" cy="360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14777" y="4221088"/>
            <a:ext cx="0" cy="17974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0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06" y="1196752"/>
            <a:ext cx="5063435" cy="18270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1985" y="836712"/>
            <a:ext cx="7128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Angle </a:t>
            </a:r>
            <a:r>
              <a:rPr lang="en-US" altLang="ko-KR" dirty="0" smtClean="0"/>
              <a:t>to be provided by Lead Compensator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55" y="3933056"/>
            <a:ext cx="4967394" cy="27446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40595" y="3491716"/>
            <a:ext cx="342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Find the values of Lead part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491880" y="5157192"/>
            <a:ext cx="185306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76168" y="6128513"/>
            <a:ext cx="743226" cy="298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421</Words>
  <Application>Microsoft Office PowerPoint</Application>
  <PresentationFormat>On-screen Show (4:3)</PresentationFormat>
  <Paragraphs>133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굴림</vt:lpstr>
      <vt:lpstr>FreesiaUPC</vt:lpstr>
      <vt:lpstr>Segoe UI</vt:lpstr>
      <vt:lpstr>Helvetica</vt:lpstr>
      <vt:lpstr>맑은 고딕</vt:lpstr>
      <vt:lpstr>-윤고딕330</vt:lpstr>
      <vt:lpstr>Arial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DONGGUK UNIV.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DONGGUK</dc:creator>
  <cp:lastModifiedBy>Human Robotics</cp:lastModifiedBy>
  <cp:revision>139</cp:revision>
  <dcterms:created xsi:type="dcterms:W3CDTF">2013-06-10T02:52:58Z</dcterms:created>
  <dcterms:modified xsi:type="dcterms:W3CDTF">2015-06-14T16:45:07Z</dcterms:modified>
</cp:coreProperties>
</file>